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80A94C-EC96-42C6-8343-E178D44ECD5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B4175F-0916-4022-8D3F-8AB7D1C9D32B}" type="datetimeFigureOut">
              <a:rPr lang="ru-RU" smtClean="0"/>
              <a:pPr/>
              <a:t>11.10.2019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80A94C-EC96-42C6-8343-E178D44ECD5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1484784"/>
            <a:ext cx="7196336" cy="1470025"/>
          </a:xfrm>
        </p:spPr>
        <p:txBody>
          <a:bodyPr>
            <a:noAutofit/>
          </a:bodyPr>
          <a:lstStyle/>
          <a:p>
            <a:r>
              <a:rPr lang="ru-RU" sz="7200" b="1" dirty="0" smtClean="0">
                <a:solidFill>
                  <a:srgbClr val="002060"/>
                </a:solidFill>
                <a:latin typeface="Times New Roman" pitchFamily="18" charset="0"/>
                <a:cs typeface="Times New Roman" pitchFamily="18" charset="0"/>
              </a:rPr>
              <a:t>Коррозия бетона и способы защиты</a:t>
            </a:r>
            <a:endParaRPr lang="ru-RU" sz="7200" b="1" dirty="0">
              <a:solidFill>
                <a:srgbClr val="002060"/>
              </a:solidFill>
              <a:latin typeface="Times New Roman" pitchFamily="18" charset="0"/>
              <a:cs typeface="Times New Roman" pitchFamily="18" charset="0"/>
            </a:endParaRPr>
          </a:p>
        </p:txBody>
      </p:sp>
      <p:sp>
        <p:nvSpPr>
          <p:cNvPr id="4" name="Подзаголовок 3"/>
          <p:cNvSpPr>
            <a:spLocks noGrp="1"/>
          </p:cNvSpPr>
          <p:nvPr>
            <p:ph type="subTitle" idx="1"/>
          </p:nvPr>
        </p:nvSpPr>
        <p:spPr/>
        <p:txBody>
          <a:bodyPr/>
          <a:lstStyle/>
          <a:p>
            <a:endParaRPr lang="ru-RU"/>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What-cause-corrosion-in-concrete-reinforcement-Credit-Pict-actionplushiwordpresscom.jpg"/>
          <p:cNvPicPr>
            <a:picLocks noChangeAspect="1"/>
          </p:cNvPicPr>
          <p:nvPr/>
        </p:nvPicPr>
        <p:blipFill>
          <a:blip r:embed="rId2" cstate="print"/>
          <a:stretch>
            <a:fillRect/>
          </a:stretch>
        </p:blipFill>
        <p:spPr>
          <a:xfrm>
            <a:off x="539552" y="3068960"/>
            <a:ext cx="2808312" cy="2109147"/>
          </a:xfrm>
          <a:prstGeom prst="rect">
            <a:avLst/>
          </a:prstGeom>
          <a:ln>
            <a:noFill/>
          </a:ln>
          <a:effectLst>
            <a:reflection blurRad="6350" stA="52000" endA="300" endPos="3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Содержимое 2"/>
          <p:cNvSpPr>
            <a:spLocks noGrp="1"/>
          </p:cNvSpPr>
          <p:nvPr>
            <p:ph idx="1"/>
          </p:nvPr>
        </p:nvSpPr>
        <p:spPr>
          <a:xfrm>
            <a:off x="539552" y="548680"/>
            <a:ext cx="8229600" cy="4525963"/>
          </a:xfrm>
        </p:spPr>
        <p:txBody>
          <a:bodyPr>
            <a:normAutofit/>
          </a:bodyPr>
          <a:lstStyle/>
          <a:p>
            <a:pPr algn="ctr">
              <a:buNone/>
            </a:pPr>
            <a:r>
              <a:rPr lang="ru-RU" sz="2400" dirty="0" smtClean="0">
                <a:solidFill>
                  <a:srgbClr val="002060"/>
                </a:solidFill>
                <a:latin typeface="Times New Roman" pitchFamily="18" charset="0"/>
                <a:cs typeface="Times New Roman" pitchFamily="18" charset="0"/>
              </a:rPr>
              <a:t>      Бетон </a:t>
            </a:r>
            <a:r>
              <a:rPr lang="ru-RU" sz="2400" dirty="0">
                <a:solidFill>
                  <a:srgbClr val="002060"/>
                </a:solidFill>
                <a:latin typeface="Times New Roman" pitchFamily="18" charset="0"/>
                <a:cs typeface="Times New Roman" pitchFamily="18" charset="0"/>
              </a:rPr>
              <a:t>давно получил широкое распространение при строительстве различных зданий и сооружений. Широкое применение бетона в строительстве обусловлено теми большими возможностями, которые предоставляет этот материал строителю.</a:t>
            </a:r>
          </a:p>
          <a:p>
            <a:endParaRPr lang="ru-RU" dirty="0"/>
          </a:p>
        </p:txBody>
      </p:sp>
      <p:pic>
        <p:nvPicPr>
          <p:cNvPr id="4" name="Рисунок 3" descr="02.jpg"/>
          <p:cNvPicPr>
            <a:picLocks noChangeAspect="1"/>
          </p:cNvPicPr>
          <p:nvPr/>
        </p:nvPicPr>
        <p:blipFill>
          <a:blip r:embed="rId3" cstate="print"/>
          <a:stretch>
            <a:fillRect/>
          </a:stretch>
        </p:blipFill>
        <p:spPr>
          <a:xfrm>
            <a:off x="3419872" y="4797152"/>
            <a:ext cx="3024336" cy="1674817"/>
          </a:xfrm>
          <a:prstGeom prst="rect">
            <a:avLst/>
          </a:prstGeom>
          <a:ln>
            <a:noFill/>
          </a:ln>
          <a:effectLst>
            <a:reflection blurRad="6350" stA="52000" endA="300" endPos="3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descr="zashita-betona.jpg"/>
          <p:cNvPicPr>
            <a:picLocks noChangeAspect="1"/>
          </p:cNvPicPr>
          <p:nvPr/>
        </p:nvPicPr>
        <p:blipFill>
          <a:blip r:embed="rId4" cstate="print"/>
          <a:stretch>
            <a:fillRect/>
          </a:stretch>
        </p:blipFill>
        <p:spPr>
          <a:xfrm>
            <a:off x="4716016" y="2780928"/>
            <a:ext cx="3456384" cy="1620660"/>
          </a:xfrm>
          <a:prstGeom prst="rect">
            <a:avLst/>
          </a:prstGeom>
          <a:ln>
            <a:noFill/>
          </a:ln>
          <a:effectLst>
            <a:reflection blurRad="6350" stA="52000" endA="300" endPos="3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332656"/>
            <a:ext cx="8229600" cy="4525963"/>
          </a:xfrm>
        </p:spPr>
        <p:txBody>
          <a:bodyPr>
            <a:normAutofit/>
          </a:bodyPr>
          <a:lstStyle/>
          <a:p>
            <a:pPr algn="ctr">
              <a:buNone/>
            </a:pPr>
            <a:r>
              <a:rPr lang="ru-RU" sz="2400" dirty="0">
                <a:solidFill>
                  <a:srgbClr val="002060"/>
                </a:solidFill>
                <a:latin typeface="Times New Roman" pitchFamily="18" charset="0"/>
                <a:cs typeface="Times New Roman" pitchFamily="18" charset="0"/>
              </a:rPr>
              <a:t>Применяя различные цементы и устанавливая величину водоцементного отношения, можно получать в широких пределах желаемую прочность бетона; с соответствующим выбором заполнителей и их состава достигая изменение его средней плотности. Подбирая цементы, заполнители, химические и минеральные добавки, можно получать бетоны различной стойкости и долговечности в любых условиях эксплуатации, включая воздействие агрессивных сред.</a:t>
            </a:r>
          </a:p>
        </p:txBody>
      </p:sp>
      <p:pic>
        <p:nvPicPr>
          <p:cNvPr id="4" name="Рисунок 3" descr="874803.jpg"/>
          <p:cNvPicPr>
            <a:picLocks noChangeAspect="1"/>
          </p:cNvPicPr>
          <p:nvPr/>
        </p:nvPicPr>
        <p:blipFill>
          <a:blip r:embed="rId2" cstate="print"/>
          <a:stretch>
            <a:fillRect/>
          </a:stretch>
        </p:blipFill>
        <p:spPr>
          <a:xfrm>
            <a:off x="251520" y="3573016"/>
            <a:ext cx="2952328" cy="1754835"/>
          </a:xfrm>
          <a:prstGeom prst="rect">
            <a:avLst/>
          </a:prstGeom>
          <a:ln>
            <a:noFill/>
          </a:ln>
          <a:effectLst>
            <a:softEdge rad="112500"/>
          </a:effectLst>
        </p:spPr>
      </p:pic>
      <p:pic>
        <p:nvPicPr>
          <p:cNvPr id="5" name="Рисунок 4" descr="Vidy-mineralnyh-dobavok.jpg"/>
          <p:cNvPicPr>
            <a:picLocks noChangeAspect="1"/>
          </p:cNvPicPr>
          <p:nvPr/>
        </p:nvPicPr>
        <p:blipFill>
          <a:blip r:embed="rId3" cstate="print"/>
          <a:stretch>
            <a:fillRect/>
          </a:stretch>
        </p:blipFill>
        <p:spPr>
          <a:xfrm>
            <a:off x="5724128" y="3501008"/>
            <a:ext cx="2780232" cy="1440160"/>
          </a:xfrm>
          <a:prstGeom prst="rect">
            <a:avLst/>
          </a:prstGeom>
          <a:ln>
            <a:noFill/>
          </a:ln>
          <a:effectLst>
            <a:softEdge rad="112500"/>
          </a:effectLst>
        </p:spPr>
      </p:pic>
      <p:pic>
        <p:nvPicPr>
          <p:cNvPr id="6" name="Рисунок 5" descr="0b1be56ec67c56bc4c5b9cc9d332db691.jpg"/>
          <p:cNvPicPr>
            <a:picLocks noChangeAspect="1"/>
          </p:cNvPicPr>
          <p:nvPr/>
        </p:nvPicPr>
        <p:blipFill>
          <a:blip r:embed="rId4" cstate="print"/>
          <a:stretch>
            <a:fillRect/>
          </a:stretch>
        </p:blipFill>
        <p:spPr>
          <a:xfrm>
            <a:off x="3347864" y="5085184"/>
            <a:ext cx="3024336" cy="1584176"/>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Группа 44"/>
          <p:cNvGrpSpPr/>
          <p:nvPr/>
        </p:nvGrpSpPr>
        <p:grpSpPr>
          <a:xfrm>
            <a:off x="611560" y="620688"/>
            <a:ext cx="7992888" cy="4464496"/>
            <a:chOff x="611560" y="404664"/>
            <a:chExt cx="7992888" cy="4464496"/>
          </a:xfrm>
        </p:grpSpPr>
        <p:sp>
          <p:nvSpPr>
            <p:cNvPr id="4" name="Скругленный прямоугольник 3"/>
            <p:cNvSpPr/>
            <p:nvPr/>
          </p:nvSpPr>
          <p:spPr>
            <a:xfrm>
              <a:off x="6444208" y="3068960"/>
              <a:ext cx="2160240" cy="648072"/>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слабоагрессивные</a:t>
              </a:r>
              <a:endParaRPr lang="ru-RU" b="1" dirty="0">
                <a:latin typeface="Times New Roman" pitchFamily="18" charset="0"/>
                <a:cs typeface="Times New Roman" pitchFamily="18" charset="0"/>
              </a:endParaRPr>
            </a:p>
          </p:txBody>
        </p:sp>
        <p:sp>
          <p:nvSpPr>
            <p:cNvPr id="5" name="Скругленный прямоугольник 4"/>
            <p:cNvSpPr/>
            <p:nvPr/>
          </p:nvSpPr>
          <p:spPr>
            <a:xfrm>
              <a:off x="1979712" y="4221088"/>
              <a:ext cx="2304256" cy="648072"/>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latin typeface="Times New Roman" pitchFamily="18" charset="0"/>
                  <a:cs typeface="Times New Roman" pitchFamily="18" charset="0"/>
                </a:rPr>
                <a:t>среднеагрессивные</a:t>
              </a:r>
              <a:endParaRPr lang="ru-RU" b="1" dirty="0">
                <a:latin typeface="Times New Roman" pitchFamily="18" charset="0"/>
                <a:cs typeface="Times New Roman" pitchFamily="18" charset="0"/>
              </a:endParaRPr>
            </a:p>
          </p:txBody>
        </p:sp>
        <p:sp>
          <p:nvSpPr>
            <p:cNvPr id="6" name="Скругленный прямоугольник 5"/>
            <p:cNvSpPr/>
            <p:nvPr/>
          </p:nvSpPr>
          <p:spPr>
            <a:xfrm>
              <a:off x="2195736" y="404664"/>
              <a:ext cx="4680520" cy="1080120"/>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latin typeface="Times New Roman" pitchFamily="18" charset="0"/>
                  <a:cs typeface="Times New Roman" pitchFamily="18" charset="0"/>
                </a:rPr>
                <a:t>По степени воздействия на строительные конструкции среды разделяются на:</a:t>
              </a:r>
              <a:endParaRPr lang="ru-RU" b="1" dirty="0">
                <a:solidFill>
                  <a:schemeClr val="bg1"/>
                </a:solidFill>
                <a:latin typeface="Times New Roman" pitchFamily="18" charset="0"/>
                <a:cs typeface="Times New Roman" pitchFamily="18" charset="0"/>
              </a:endParaRPr>
            </a:p>
          </p:txBody>
        </p:sp>
        <p:sp>
          <p:nvSpPr>
            <p:cNvPr id="7" name="Скругленный прямоугольник 6"/>
            <p:cNvSpPr/>
            <p:nvPr/>
          </p:nvSpPr>
          <p:spPr>
            <a:xfrm>
              <a:off x="611560" y="3068960"/>
              <a:ext cx="2160240" cy="648072"/>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неагрессивные</a:t>
              </a:r>
              <a:endParaRPr lang="ru-RU" b="1" dirty="0">
                <a:latin typeface="Times New Roman" pitchFamily="18" charset="0"/>
                <a:cs typeface="Times New Roman" pitchFamily="18" charset="0"/>
              </a:endParaRPr>
            </a:p>
          </p:txBody>
        </p:sp>
        <p:sp>
          <p:nvSpPr>
            <p:cNvPr id="8" name="Скругленный прямоугольник 7"/>
            <p:cNvSpPr/>
            <p:nvPr/>
          </p:nvSpPr>
          <p:spPr>
            <a:xfrm>
              <a:off x="4716016" y="4221088"/>
              <a:ext cx="2304256" cy="648072"/>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сильноагрессивные</a:t>
              </a:r>
              <a:endParaRPr lang="ru-RU" b="1" dirty="0">
                <a:latin typeface="Times New Roman" pitchFamily="18" charset="0"/>
                <a:cs typeface="Times New Roman" pitchFamily="18" charset="0"/>
              </a:endParaRPr>
            </a:p>
          </p:txBody>
        </p:sp>
        <p:cxnSp>
          <p:nvCxnSpPr>
            <p:cNvPr id="22" name="Прямая со стрелкой 21"/>
            <p:cNvCxnSpPr/>
            <p:nvPr/>
          </p:nvCxnSpPr>
          <p:spPr>
            <a:xfrm flipH="1">
              <a:off x="1475656" y="1628800"/>
              <a:ext cx="1296144"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H="1">
              <a:off x="3203848" y="1628800"/>
              <a:ext cx="648072" cy="24482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5148064" y="1628800"/>
              <a:ext cx="720080" cy="24482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a:off x="6156176" y="1628800"/>
              <a:ext cx="1296144"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Группа 25"/>
          <p:cNvGrpSpPr/>
          <p:nvPr/>
        </p:nvGrpSpPr>
        <p:grpSpPr>
          <a:xfrm>
            <a:off x="1403648" y="548680"/>
            <a:ext cx="6264696" cy="3600400"/>
            <a:chOff x="1403648" y="548680"/>
            <a:chExt cx="6264696" cy="3600400"/>
          </a:xfrm>
        </p:grpSpPr>
        <p:sp>
          <p:nvSpPr>
            <p:cNvPr id="4" name="Скругленный прямоугольник 3"/>
            <p:cNvSpPr/>
            <p:nvPr/>
          </p:nvSpPr>
          <p:spPr>
            <a:xfrm>
              <a:off x="2843808" y="548680"/>
              <a:ext cx="3312368" cy="1080120"/>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По физическому состоянию среды разделяются на:</a:t>
              </a:r>
              <a:endParaRPr lang="ru-RU" b="1" dirty="0">
                <a:latin typeface="Times New Roman" pitchFamily="18" charset="0"/>
                <a:cs typeface="Times New Roman" pitchFamily="18" charset="0"/>
              </a:endParaRPr>
            </a:p>
          </p:txBody>
        </p:sp>
        <p:sp>
          <p:nvSpPr>
            <p:cNvPr id="5" name="Скругленный прямоугольник 4"/>
            <p:cNvSpPr/>
            <p:nvPr/>
          </p:nvSpPr>
          <p:spPr>
            <a:xfrm>
              <a:off x="1403648" y="3068960"/>
              <a:ext cx="2520280" cy="1080120"/>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газообразные</a:t>
              </a:r>
              <a:endParaRPr lang="ru-RU" b="1" dirty="0">
                <a:latin typeface="Times New Roman" pitchFamily="18" charset="0"/>
                <a:cs typeface="Times New Roman" pitchFamily="18" charset="0"/>
              </a:endParaRPr>
            </a:p>
          </p:txBody>
        </p:sp>
        <p:sp>
          <p:nvSpPr>
            <p:cNvPr id="6" name="Скругленный прямоугольник 5"/>
            <p:cNvSpPr/>
            <p:nvPr/>
          </p:nvSpPr>
          <p:spPr>
            <a:xfrm>
              <a:off x="5220072" y="3068960"/>
              <a:ext cx="2448272" cy="1080120"/>
            </a:xfrm>
            <a:prstGeom prst="roundRect">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твердые и жидкие</a:t>
              </a:r>
              <a:endParaRPr lang="ru-RU" b="1" dirty="0">
                <a:latin typeface="Times New Roman" pitchFamily="18" charset="0"/>
                <a:cs typeface="Times New Roman" pitchFamily="18" charset="0"/>
              </a:endParaRPr>
            </a:p>
          </p:txBody>
        </p:sp>
        <p:cxnSp>
          <p:nvCxnSpPr>
            <p:cNvPr id="8" name="Прямая со стрелкой 7"/>
            <p:cNvCxnSpPr/>
            <p:nvPr/>
          </p:nvCxnSpPr>
          <p:spPr>
            <a:xfrm flipH="1">
              <a:off x="2699792" y="1772816"/>
              <a:ext cx="1152128"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5220072" y="1772816"/>
              <a:ext cx="1152128"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92696"/>
            <a:ext cx="8229600" cy="4536504"/>
          </a:xfrm>
        </p:spPr>
        <p:txBody>
          <a:bodyPr>
            <a:normAutofit/>
          </a:bodyPr>
          <a:lstStyle/>
          <a:p>
            <a:pPr algn="ctr">
              <a:buNone/>
            </a:pPr>
            <a:r>
              <a:rPr lang="ru-RU" sz="2400" dirty="0" smtClean="0">
                <a:solidFill>
                  <a:srgbClr val="002060"/>
                </a:solidFill>
                <a:latin typeface="Times New Roman" pitchFamily="18" charset="0"/>
                <a:cs typeface="Times New Roman" pitchFamily="18" charset="0"/>
              </a:rPr>
              <a:t>Понятие коррозия определяется как необратимый процесс ухудшения характеристик и свойств материала в результате химического или физико-химического воздействия среды или процессов в самом материале. Поэтому причиной коррозии может служить как воздействие внешней среды, так и факторы, связанные с особенностями химического состава и физического строения самого материала. Под реакционной способностью понимается возможность химического взаимодействия компонентов цементного камня и бетона с веществами из состава агрессивной среды.</a:t>
            </a:r>
          </a:p>
          <a:p>
            <a:endParaRPr lang="ru-RU" dirty="0"/>
          </a:p>
        </p:txBody>
      </p:sp>
    </p:spTree>
  </p:cSld>
  <p:clrMapOvr>
    <a:masterClrMapping/>
  </p:clrMapOvr>
  <p:transition>
    <p:pull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47864" y="260648"/>
            <a:ext cx="5493296" cy="6264696"/>
          </a:xfrm>
        </p:spPr>
        <p:txBody>
          <a:bodyPr>
            <a:normAutofit lnSpcReduction="10000"/>
          </a:bodyPr>
          <a:lstStyle/>
          <a:p>
            <a:pPr algn="ctr">
              <a:buNone/>
            </a:pPr>
            <a:r>
              <a:rPr lang="ru-RU" sz="2400" dirty="0" smtClean="0">
                <a:solidFill>
                  <a:srgbClr val="002060"/>
                </a:solidFill>
                <a:latin typeface="Times New Roman" pitchFamily="18" charset="0"/>
                <a:cs typeface="Times New Roman" pitchFamily="18" charset="0"/>
              </a:rPr>
              <a:t>Подходя к вопросу коррозии бетона с таких позиций, можно представить этот комплекс как результат последовательно или параллельно протекающих более простых процессов и выделить те из них, которые будучи наиболее медленными, определяют скорость развития коррозионного процесса в целом. Для оценки характера коррозионного процесса и степени агрессивности действия различных веществ, содержащихся, во внешней среде на бетоны существует классификация таких воздействий по общим признакам основных видов коррозии предложенных профессором В.М. Москвиным.</a:t>
            </a:r>
          </a:p>
          <a:p>
            <a:endParaRPr lang="ru-RU" dirty="0"/>
          </a:p>
        </p:txBody>
      </p:sp>
      <p:pic>
        <p:nvPicPr>
          <p:cNvPr id="4" name="Рисунок 3" descr="москвин_web.jpg"/>
          <p:cNvPicPr>
            <a:picLocks noChangeAspect="1"/>
          </p:cNvPicPr>
          <p:nvPr/>
        </p:nvPicPr>
        <p:blipFill>
          <a:blip r:embed="rId2" cstate="print"/>
          <a:stretch>
            <a:fillRect/>
          </a:stretch>
        </p:blipFill>
        <p:spPr>
          <a:xfrm>
            <a:off x="323528" y="332656"/>
            <a:ext cx="2782637" cy="3933056"/>
          </a:xfrm>
          <a:prstGeom prst="rect">
            <a:avLst/>
          </a:prstGeom>
        </p:spPr>
      </p:pic>
    </p:spTree>
  </p:cSld>
  <p:clrMapOvr>
    <a:masterClrMapping/>
  </p:clrMapOvr>
  <p:transition>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5736" y="188640"/>
            <a:ext cx="4320480" cy="634082"/>
          </a:xfrm>
        </p:spPr>
        <p:txBody>
          <a:bodyPr>
            <a:normAutofit fontScale="90000"/>
          </a:bodyPr>
          <a:lstStyle/>
          <a:p>
            <a:r>
              <a:rPr lang="ru-RU" b="1" dirty="0" smtClean="0">
                <a:solidFill>
                  <a:srgbClr val="002060"/>
                </a:solidFill>
                <a:latin typeface="Times New Roman" pitchFamily="18" charset="0"/>
                <a:cs typeface="Times New Roman" pitchFamily="18" charset="0"/>
              </a:rPr>
              <a:t>Коррозия </a:t>
            </a:r>
            <a:r>
              <a:rPr lang="en-US" b="1" dirty="0" smtClean="0">
                <a:solidFill>
                  <a:srgbClr val="002060"/>
                </a:solidFill>
                <a:latin typeface="Times New Roman" pitchFamily="18" charset="0"/>
                <a:cs typeface="Times New Roman" pitchFamily="18" charset="0"/>
              </a:rPr>
              <a:t>I </a:t>
            </a:r>
            <a:r>
              <a:rPr lang="ru-RU" b="1" dirty="0" smtClean="0">
                <a:solidFill>
                  <a:srgbClr val="002060"/>
                </a:solidFill>
                <a:latin typeface="Times New Roman" pitchFamily="18" charset="0"/>
                <a:cs typeface="Times New Roman" pitchFamily="18" charset="0"/>
              </a:rPr>
              <a:t>вида</a:t>
            </a:r>
            <a:endParaRPr lang="ru-RU" b="1" dirty="0">
              <a:solidFill>
                <a:srgbClr val="002060"/>
              </a:solidFill>
            </a:endParaRPr>
          </a:p>
        </p:txBody>
      </p:sp>
      <p:sp>
        <p:nvSpPr>
          <p:cNvPr id="3" name="Содержимое 2"/>
          <p:cNvSpPr>
            <a:spLocks noGrp="1"/>
          </p:cNvSpPr>
          <p:nvPr>
            <p:ph idx="1"/>
          </p:nvPr>
        </p:nvSpPr>
        <p:spPr>
          <a:xfrm>
            <a:off x="395536" y="836712"/>
            <a:ext cx="8229600" cy="3312368"/>
          </a:xfrm>
        </p:spPr>
        <p:txBody>
          <a:bodyPr>
            <a:normAutofit fontScale="92500" lnSpcReduction="10000"/>
          </a:bodyPr>
          <a:lstStyle/>
          <a:p>
            <a:pPr algn="ctr">
              <a:buNone/>
            </a:pPr>
            <a:r>
              <a:rPr lang="ru-RU" sz="2400" dirty="0" smtClean="0">
                <a:solidFill>
                  <a:srgbClr val="002060"/>
                </a:solidFill>
                <a:latin typeface="Times New Roman" pitchFamily="18" charset="0"/>
                <a:cs typeface="Times New Roman" pitchFamily="18" charset="0"/>
              </a:rPr>
              <a:t>Включает процессы, возникающие в бетоне при действии жидких сред, способных растворять компоненты цементного камня, которые возникают в бетоне при действии мягких вод, когда составные части цементного камня растворяются и уносятся протекающей водой. Особенно интенсивно эти процессы происходят при фильтрации через толщу бетона. Эта коррозия наиболее опасна в тонкостенных конструкциях и в конструкциях, работающих под напором воды, когда составные части цементного камня могут растворяться и вымываться водой.</a:t>
            </a:r>
          </a:p>
          <a:p>
            <a:endParaRPr lang="ru-RU" dirty="0"/>
          </a:p>
        </p:txBody>
      </p:sp>
      <p:pic>
        <p:nvPicPr>
          <p:cNvPr id="5" name="Рисунок 4" descr="article-3914_1.jpg"/>
          <p:cNvPicPr>
            <a:picLocks noChangeAspect="1"/>
          </p:cNvPicPr>
          <p:nvPr/>
        </p:nvPicPr>
        <p:blipFill>
          <a:blip r:embed="rId2" cstate="print"/>
          <a:stretch>
            <a:fillRect/>
          </a:stretch>
        </p:blipFill>
        <p:spPr>
          <a:xfrm>
            <a:off x="5292080" y="4005064"/>
            <a:ext cx="3278412" cy="2520280"/>
          </a:xfrm>
          <a:prstGeom prst="rect">
            <a:avLst/>
          </a:prstGeom>
        </p:spPr>
      </p:pic>
      <p:pic>
        <p:nvPicPr>
          <p:cNvPr id="6" name="Рисунок 5" descr="i (5).jpg"/>
          <p:cNvPicPr>
            <a:picLocks noChangeAspect="1"/>
          </p:cNvPicPr>
          <p:nvPr/>
        </p:nvPicPr>
        <p:blipFill>
          <a:blip r:embed="rId3" cstate="print"/>
          <a:stretch>
            <a:fillRect/>
          </a:stretch>
        </p:blipFill>
        <p:spPr>
          <a:xfrm>
            <a:off x="1187624" y="4149080"/>
            <a:ext cx="3384376" cy="2274301"/>
          </a:xfrm>
          <a:prstGeom prst="rect">
            <a:avLst/>
          </a:prstGeom>
        </p:spPr>
      </p:pic>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692696"/>
            <a:ext cx="8424936" cy="5544616"/>
          </a:xfrm>
        </p:spPr>
        <p:txBody>
          <a:bodyPr>
            <a:normAutofit/>
          </a:bodyPr>
          <a:lstStyle/>
          <a:p>
            <a:pPr algn="ctr">
              <a:buNone/>
            </a:pPr>
            <a:r>
              <a:rPr lang="ru-RU" sz="2800" b="1" i="1" dirty="0" smtClean="0">
                <a:solidFill>
                  <a:srgbClr val="002060"/>
                </a:solidFill>
                <a:latin typeface="Times New Roman" pitchFamily="18" charset="0"/>
                <a:cs typeface="Times New Roman" pitchFamily="18" charset="0"/>
              </a:rPr>
              <a:t>Для повышения стойкости бетона при коррозии I вида используют:</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бетоны повышенной плотности;</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естественную или искусственную карбонизацию поверхностного слоя бетона;</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специальные цементы, в частности пуццолановые;</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гидроизоляцию поверхности бетона;</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облицовку или пропитку бетона и т.д.</a:t>
            </a:r>
          </a:p>
          <a:p>
            <a:endParaRPr lang="ru-RU" sz="2000" dirty="0">
              <a:solidFill>
                <a:srgbClr val="002060"/>
              </a:solidFill>
              <a:latin typeface="Times New Roman" pitchFamily="18" charset="0"/>
              <a:cs typeface="Times New Roman" pitchFamily="18" charset="0"/>
            </a:endParaRPr>
          </a:p>
        </p:txBody>
      </p:sp>
    </p:spTree>
  </p:cSld>
  <p:clrMapOvr>
    <a:masterClrMapping/>
  </p:clrMapOvr>
  <p:transition>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7744" y="188640"/>
            <a:ext cx="4186808" cy="792088"/>
          </a:xfrm>
        </p:spPr>
        <p:txBody>
          <a:bodyPr>
            <a:normAutofit fontScale="90000"/>
          </a:bodyPr>
          <a:lstStyle/>
          <a:p>
            <a:r>
              <a:rPr lang="ru-RU" b="1" dirty="0" smtClean="0">
                <a:solidFill>
                  <a:srgbClr val="002060"/>
                </a:solidFill>
                <a:latin typeface="Times New Roman" pitchFamily="18" charset="0"/>
                <a:cs typeface="Times New Roman" pitchFamily="18" charset="0"/>
              </a:rPr>
              <a:t>Коррозия </a:t>
            </a:r>
            <a:r>
              <a:rPr lang="en-US" b="1" dirty="0" smtClean="0">
                <a:solidFill>
                  <a:srgbClr val="002060"/>
                </a:solidFill>
                <a:latin typeface="Times New Roman" pitchFamily="18" charset="0"/>
                <a:cs typeface="Times New Roman" pitchFamily="18" charset="0"/>
              </a:rPr>
              <a:t>II </a:t>
            </a:r>
            <a:r>
              <a:rPr lang="ru-RU" b="1" dirty="0" smtClean="0">
                <a:solidFill>
                  <a:srgbClr val="002060"/>
                </a:solidFill>
                <a:latin typeface="Times New Roman" pitchFamily="18" charset="0"/>
                <a:cs typeface="Times New Roman" pitchFamily="18" charset="0"/>
              </a:rPr>
              <a:t>вида </a:t>
            </a:r>
            <a:endParaRPr lang="ru-RU"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395536" y="908720"/>
            <a:ext cx="8229600" cy="4525963"/>
          </a:xfrm>
        </p:spPr>
        <p:txBody>
          <a:bodyPr>
            <a:normAutofit/>
          </a:bodyPr>
          <a:lstStyle/>
          <a:p>
            <a:pPr algn="ctr">
              <a:buNone/>
            </a:pPr>
            <a:r>
              <a:rPr lang="ru-RU" sz="2000" dirty="0" smtClean="0">
                <a:solidFill>
                  <a:srgbClr val="002060"/>
                </a:solidFill>
                <a:latin typeface="Times New Roman" pitchFamily="18" charset="0"/>
                <a:cs typeface="Times New Roman" pitchFamily="18" charset="0"/>
              </a:rPr>
              <a:t>Включает процессы, при которых происходят химические воздействия – обменные реакции между компонентами цементного камня и агрессивной среды, образующие продукты реакции легко растворимы и выносятся из структуры в результате диффузии влаги, или отлагаются в виде аморфной массы. Наиболее часто встречается при действии природных вод, коррозия бетона происходит под действием углекислых вод. Углекислота присутствует, как правило, во всех водах. Источником обогащения воды углекислотой являются биохимические процессы, протекающие в воде и в почве.</a:t>
            </a:r>
          </a:p>
          <a:p>
            <a:endParaRPr lang="ru-RU" dirty="0"/>
          </a:p>
        </p:txBody>
      </p:sp>
      <p:pic>
        <p:nvPicPr>
          <p:cNvPr id="4" name="Picture 5" descr="165927590"/>
          <p:cNvPicPr>
            <a:picLocks noChangeAspect="1" noChangeArrowheads="1"/>
          </p:cNvPicPr>
          <p:nvPr/>
        </p:nvPicPr>
        <p:blipFill>
          <a:blip r:embed="rId2" cstate="print"/>
          <a:srcRect/>
          <a:stretch>
            <a:fillRect/>
          </a:stretch>
        </p:blipFill>
        <p:spPr bwMode="auto">
          <a:xfrm>
            <a:off x="3131840" y="4365104"/>
            <a:ext cx="2411612" cy="2016224"/>
          </a:xfrm>
          <a:prstGeom prst="rect">
            <a:avLst/>
          </a:prstGeom>
          <a:noFill/>
          <a:effectLst>
            <a:glow rad="228600">
              <a:schemeClr val="accent1">
                <a:satMod val="175000"/>
                <a:alpha val="40000"/>
              </a:schemeClr>
            </a:glow>
          </a:effectLst>
        </p:spPr>
      </p:pic>
      <p:pic>
        <p:nvPicPr>
          <p:cNvPr id="5" name="Picture 6" descr="12"/>
          <p:cNvPicPr>
            <a:picLocks noChangeAspect="1" noChangeArrowheads="1"/>
          </p:cNvPicPr>
          <p:nvPr/>
        </p:nvPicPr>
        <p:blipFill>
          <a:blip r:embed="rId3" cstate="print"/>
          <a:srcRect/>
          <a:stretch>
            <a:fillRect/>
          </a:stretch>
        </p:blipFill>
        <p:spPr bwMode="auto">
          <a:xfrm>
            <a:off x="5868144" y="4077072"/>
            <a:ext cx="2304256" cy="2016224"/>
          </a:xfrm>
          <a:prstGeom prst="rect">
            <a:avLst/>
          </a:prstGeom>
          <a:noFill/>
          <a:effectLst>
            <a:glow rad="228600">
              <a:schemeClr val="accent1">
                <a:satMod val="175000"/>
                <a:alpha val="40000"/>
              </a:schemeClr>
            </a:glow>
          </a:effectLst>
        </p:spPr>
      </p:pic>
      <p:pic>
        <p:nvPicPr>
          <p:cNvPr id="6" name="Picture 7" descr="41"/>
          <p:cNvPicPr>
            <a:picLocks noChangeAspect="1" noChangeArrowheads="1"/>
          </p:cNvPicPr>
          <p:nvPr/>
        </p:nvPicPr>
        <p:blipFill>
          <a:blip r:embed="rId4" cstate="print"/>
          <a:srcRect/>
          <a:stretch>
            <a:fillRect/>
          </a:stretch>
        </p:blipFill>
        <p:spPr bwMode="auto">
          <a:xfrm>
            <a:off x="611560" y="4077072"/>
            <a:ext cx="2160240" cy="1872208"/>
          </a:xfrm>
          <a:prstGeom prst="rect">
            <a:avLst/>
          </a:prstGeom>
          <a:noFill/>
          <a:effectLst>
            <a:glow rad="228600">
              <a:schemeClr val="accent1">
                <a:satMod val="175000"/>
                <a:alpha val="40000"/>
              </a:schemeClr>
            </a:glow>
          </a:effectLst>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764704"/>
            <a:ext cx="8229600" cy="4968552"/>
          </a:xfrm>
        </p:spPr>
        <p:txBody>
          <a:bodyPr/>
          <a:lstStyle/>
          <a:p>
            <a:pPr algn="ctr"/>
            <a:r>
              <a:rPr lang="ru-RU" sz="2800" b="1" i="1" dirty="0" smtClean="0">
                <a:solidFill>
                  <a:srgbClr val="002060"/>
                </a:solidFill>
                <a:latin typeface="Times New Roman" pitchFamily="18" charset="0"/>
                <a:cs typeface="Times New Roman" pitchFamily="18" charset="0"/>
              </a:rPr>
              <a:t>Для защиты бетона от коррозии II вида используют следующие приемы:</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правильный выбор цемента;</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снижение проницаемости бетона;</a:t>
            </a:r>
          </a:p>
          <a:p>
            <a:pPr lvl="1" algn="ctr">
              <a:buFont typeface="Wingdings" pitchFamily="2" charset="2"/>
              <a:buChar char="v"/>
            </a:pPr>
            <a:r>
              <a:rPr lang="ru-RU" dirty="0" smtClean="0">
                <a:solidFill>
                  <a:srgbClr val="002060"/>
                </a:solidFill>
                <a:latin typeface="Times New Roman" pitchFamily="18" charset="0"/>
                <a:cs typeface="Times New Roman" pitchFamily="18" charset="0"/>
              </a:rPr>
              <a:t>защита поверхности бетона специальными красками, облицовкой и другие защитные мероприятия.</a:t>
            </a:r>
          </a:p>
          <a:p>
            <a:endParaRPr lang="ru-RU" dirty="0"/>
          </a:p>
        </p:txBody>
      </p:sp>
    </p:spTree>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7744" y="188640"/>
            <a:ext cx="4402832" cy="778098"/>
          </a:xfrm>
        </p:spPr>
        <p:txBody>
          <a:bodyPr>
            <a:normAutofit fontScale="90000"/>
          </a:bodyPr>
          <a:lstStyle/>
          <a:p>
            <a:r>
              <a:rPr lang="ru-RU" b="1" dirty="0" smtClean="0">
                <a:solidFill>
                  <a:srgbClr val="002060"/>
                </a:solidFill>
                <a:latin typeface="Times New Roman" pitchFamily="18" charset="0"/>
                <a:cs typeface="Times New Roman" pitchFamily="18" charset="0"/>
              </a:rPr>
              <a:t>Коррозия </a:t>
            </a:r>
            <a:r>
              <a:rPr lang="en-US" b="1" dirty="0" smtClean="0">
                <a:solidFill>
                  <a:srgbClr val="002060"/>
                </a:solidFill>
                <a:latin typeface="Times New Roman" pitchFamily="18" charset="0"/>
                <a:cs typeface="Times New Roman" pitchFamily="18" charset="0"/>
              </a:rPr>
              <a:t>III </a:t>
            </a:r>
            <a:r>
              <a:rPr lang="ru-RU" b="1" dirty="0" smtClean="0">
                <a:solidFill>
                  <a:srgbClr val="002060"/>
                </a:solidFill>
                <a:latin typeface="Times New Roman" pitchFamily="18" charset="0"/>
                <a:cs typeface="Times New Roman" pitchFamily="18" charset="0"/>
              </a:rPr>
              <a:t>вида </a:t>
            </a:r>
            <a:endParaRPr lang="ru-RU"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467544" y="1124744"/>
            <a:ext cx="8229600" cy="4525963"/>
          </a:xfrm>
        </p:spPr>
        <p:txBody>
          <a:bodyPr>
            <a:normAutofit/>
          </a:bodyPr>
          <a:lstStyle/>
          <a:p>
            <a:pPr algn="ctr">
              <a:buNone/>
            </a:pPr>
            <a:r>
              <a:rPr lang="ru-RU" sz="2000" dirty="0" smtClean="0">
                <a:solidFill>
                  <a:srgbClr val="002060"/>
                </a:solidFill>
                <a:latin typeface="Times New Roman" pitchFamily="18" charset="0"/>
                <a:cs typeface="Times New Roman" pitchFamily="18" charset="0"/>
              </a:rPr>
              <a:t>     Включает процессы, при развитии которых происходит накопление и кристаллизация малорастворимых продуктов реакции с увеличением объема твердой фазы в порах бетона. Кристаллизация этих продуктов создает внутренние напряжения, которые приводят к повреждению структуры бетона.</a:t>
            </a:r>
            <a:endParaRPr lang="ru-RU" sz="2000" dirty="0">
              <a:solidFill>
                <a:srgbClr val="002060"/>
              </a:solidFill>
              <a:latin typeface="Times New Roman" pitchFamily="18" charset="0"/>
              <a:cs typeface="Times New Roman" pitchFamily="18" charset="0"/>
            </a:endParaRPr>
          </a:p>
        </p:txBody>
      </p:sp>
      <p:pic>
        <p:nvPicPr>
          <p:cNvPr id="4" name="Picture 5" descr="5"/>
          <p:cNvPicPr>
            <a:picLocks noChangeAspect="1" noChangeArrowheads="1"/>
          </p:cNvPicPr>
          <p:nvPr/>
        </p:nvPicPr>
        <p:blipFill>
          <a:blip r:embed="rId2" cstate="print"/>
          <a:srcRect/>
          <a:stretch>
            <a:fillRect/>
          </a:stretch>
        </p:blipFill>
        <p:spPr bwMode="auto">
          <a:xfrm>
            <a:off x="395536" y="3356992"/>
            <a:ext cx="2520280" cy="1872208"/>
          </a:xfrm>
          <a:prstGeom prst="rect">
            <a:avLst/>
          </a:prstGeom>
          <a:noFill/>
          <a:effectLst>
            <a:glow rad="228600">
              <a:schemeClr val="accent1">
                <a:satMod val="175000"/>
                <a:alpha val="40000"/>
              </a:schemeClr>
            </a:glow>
          </a:effectLst>
        </p:spPr>
      </p:pic>
      <p:pic>
        <p:nvPicPr>
          <p:cNvPr id="5" name="Picture 4" descr="7"/>
          <p:cNvPicPr>
            <a:picLocks noChangeAspect="1" noChangeArrowheads="1"/>
          </p:cNvPicPr>
          <p:nvPr/>
        </p:nvPicPr>
        <p:blipFill>
          <a:blip r:embed="rId3" cstate="print"/>
          <a:srcRect/>
          <a:stretch>
            <a:fillRect/>
          </a:stretch>
        </p:blipFill>
        <p:spPr bwMode="auto">
          <a:xfrm>
            <a:off x="3203848" y="3951742"/>
            <a:ext cx="2808312" cy="1925530"/>
          </a:xfrm>
          <a:prstGeom prst="rect">
            <a:avLst/>
          </a:prstGeom>
          <a:noFill/>
          <a:effectLst>
            <a:glow rad="228600">
              <a:schemeClr val="accent1">
                <a:satMod val="175000"/>
                <a:alpha val="40000"/>
              </a:schemeClr>
            </a:glow>
          </a:effectLst>
        </p:spPr>
      </p:pic>
      <p:pic>
        <p:nvPicPr>
          <p:cNvPr id="6" name="Picture 6" descr="2"/>
          <p:cNvPicPr>
            <a:picLocks noChangeAspect="1" noChangeArrowheads="1"/>
          </p:cNvPicPr>
          <p:nvPr/>
        </p:nvPicPr>
        <p:blipFill>
          <a:blip r:embed="rId4" cstate="print"/>
          <a:srcRect/>
          <a:stretch>
            <a:fillRect/>
          </a:stretch>
        </p:blipFill>
        <p:spPr bwMode="auto">
          <a:xfrm>
            <a:off x="6300192" y="3284984"/>
            <a:ext cx="2448272" cy="1944216"/>
          </a:xfrm>
          <a:prstGeom prst="rect">
            <a:avLst/>
          </a:prstGeom>
          <a:noFill/>
          <a:effectLst>
            <a:glow rad="228600">
              <a:schemeClr val="accent1">
                <a:satMod val="175000"/>
                <a:alpha val="40000"/>
              </a:schemeClr>
            </a:glow>
          </a:effectLst>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836712"/>
            <a:ext cx="8229600" cy="4525963"/>
          </a:xfrm>
        </p:spPr>
        <p:txBody>
          <a:bodyPr>
            <a:normAutofit fontScale="92500" lnSpcReduction="10000"/>
          </a:bodyPr>
          <a:lstStyle/>
          <a:p>
            <a:pPr algn="ctr">
              <a:buNone/>
            </a:pPr>
            <a:r>
              <a:rPr lang="ru-RU" sz="3000" b="1" i="1" dirty="0" smtClean="0">
                <a:solidFill>
                  <a:srgbClr val="002060"/>
                </a:solidFill>
                <a:latin typeface="Times New Roman" pitchFamily="18" charset="0"/>
                <a:cs typeface="Times New Roman" pitchFamily="18" charset="0"/>
              </a:rPr>
              <a:t>Основные мероприятия по борьбе с коррозией бетона III вида:</a:t>
            </a:r>
          </a:p>
          <a:p>
            <a:pPr algn="ctr">
              <a:buFont typeface="Wingdings" pitchFamily="2" charset="2"/>
              <a:buChar char="v"/>
            </a:pPr>
            <a:r>
              <a:rPr lang="ru-RU" sz="3000" dirty="0" smtClean="0">
                <a:solidFill>
                  <a:srgbClr val="002060"/>
                </a:solidFill>
                <a:latin typeface="Times New Roman" pitchFamily="18" charset="0"/>
                <a:cs typeface="Times New Roman" pitchFamily="18" charset="0"/>
              </a:rPr>
              <a:t>выбор цемента в зависимости от условий службы конструкции и степени агрессивности среды;</a:t>
            </a:r>
          </a:p>
          <a:p>
            <a:pPr marL="514350" lvl="0" indent="-514350" algn="ctr">
              <a:buFont typeface="Wingdings" pitchFamily="2" charset="2"/>
              <a:buChar char="v"/>
            </a:pPr>
            <a:r>
              <a:rPr lang="ru-RU" sz="3000" dirty="0" smtClean="0">
                <a:solidFill>
                  <a:srgbClr val="002060"/>
                </a:solidFill>
                <a:latin typeface="Times New Roman" pitchFamily="18" charset="0"/>
                <a:cs typeface="Times New Roman" pitchFamily="18" charset="0"/>
              </a:rPr>
              <a:t>введение воздухововлекающих, пластифицирующих и повышающих растворимость </a:t>
            </a:r>
            <a:r>
              <a:rPr lang="ru-RU" sz="3000" dirty="0" err="1" smtClean="0">
                <a:solidFill>
                  <a:srgbClr val="002060"/>
                </a:solidFill>
                <a:latin typeface="Times New Roman" pitchFamily="18" charset="0"/>
                <a:cs typeface="Times New Roman" pitchFamily="18" charset="0"/>
              </a:rPr>
              <a:t>Са</a:t>
            </a:r>
            <a:r>
              <a:rPr lang="ru-RU" sz="3000" dirty="0" smtClean="0">
                <a:solidFill>
                  <a:srgbClr val="002060"/>
                </a:solidFill>
                <a:latin typeface="Times New Roman" pitchFamily="18" charset="0"/>
                <a:cs typeface="Times New Roman" pitchFamily="18" charset="0"/>
              </a:rPr>
              <a:t>(ОН)</a:t>
            </a:r>
            <a:r>
              <a:rPr lang="ru-RU" sz="3000" baseline="-25000" dirty="0" smtClean="0">
                <a:solidFill>
                  <a:srgbClr val="002060"/>
                </a:solidFill>
                <a:latin typeface="Times New Roman" pitchFamily="18" charset="0"/>
                <a:cs typeface="Times New Roman" pitchFamily="18" charset="0"/>
              </a:rPr>
              <a:t>2</a:t>
            </a:r>
            <a:r>
              <a:rPr lang="ru-RU" sz="3000" dirty="0" smtClean="0">
                <a:solidFill>
                  <a:srgbClr val="002060"/>
                </a:solidFill>
                <a:latin typeface="Times New Roman" pitchFamily="18" charset="0"/>
                <a:cs typeface="Times New Roman" pitchFamily="18" charset="0"/>
              </a:rPr>
              <a:t> и CaSO</a:t>
            </a:r>
            <a:r>
              <a:rPr lang="ru-RU" sz="3000" baseline="-25000" dirty="0" smtClean="0">
                <a:solidFill>
                  <a:srgbClr val="002060"/>
                </a:solidFill>
                <a:latin typeface="Times New Roman" pitchFamily="18" charset="0"/>
                <a:cs typeface="Times New Roman" pitchFamily="18" charset="0"/>
              </a:rPr>
              <a:t>4</a:t>
            </a:r>
            <a:r>
              <a:rPr lang="ru-RU" sz="3000" dirty="0" smtClean="0">
                <a:solidFill>
                  <a:srgbClr val="002060"/>
                </a:solidFill>
                <a:latin typeface="Times New Roman" pitchFamily="18" charset="0"/>
                <a:cs typeface="Times New Roman" pitchFamily="18" charset="0"/>
              </a:rPr>
              <a:t>;</a:t>
            </a:r>
          </a:p>
          <a:p>
            <a:pPr lvl="0" algn="ctr">
              <a:buFont typeface="Wingdings" pitchFamily="2" charset="2"/>
              <a:buChar char="v"/>
            </a:pPr>
            <a:r>
              <a:rPr lang="ru-RU" sz="3000" dirty="0" smtClean="0">
                <a:solidFill>
                  <a:srgbClr val="002060"/>
                </a:solidFill>
                <a:latin typeface="Times New Roman" pitchFamily="18" charset="0"/>
                <a:cs typeface="Times New Roman" pitchFamily="18" charset="0"/>
              </a:rPr>
              <a:t>повышение плотности бетона различными способами, в том числе применением низких В/Ц отношений и уплотняющих добавок.</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908720"/>
            <a:ext cx="8229600" cy="3411760"/>
          </a:xfrm>
        </p:spPr>
        <p:txBody>
          <a:bodyPr>
            <a:normAutofit fontScale="92500" lnSpcReduction="10000"/>
          </a:bodyPr>
          <a:lstStyle/>
          <a:p>
            <a:pPr algn="ctr">
              <a:buNone/>
            </a:pPr>
            <a:r>
              <a:rPr lang="ru-RU" b="1" dirty="0" smtClean="0">
                <a:solidFill>
                  <a:srgbClr val="002060"/>
                </a:solidFill>
                <a:latin typeface="Times New Roman" pitchFamily="18" charset="0"/>
                <a:cs typeface="Times New Roman" pitchFamily="18" charset="0"/>
              </a:rPr>
              <a:t>Способам защиты </a:t>
            </a:r>
            <a:r>
              <a:rPr lang="ru-RU" dirty="0" smtClean="0">
                <a:solidFill>
                  <a:srgbClr val="002060"/>
                </a:solidFill>
                <a:latin typeface="Times New Roman" pitchFamily="18" charset="0"/>
                <a:cs typeface="Times New Roman" pitchFamily="18" charset="0"/>
              </a:rPr>
              <a:t>от коррозии строительных конструкций, сооружений и оборудования является использование неметаллических химически стойких материалов: кислотоупорной керамики, жидких резиновых смесей, листовых и пленочных полимерных материалов, лакокрасочных материалов, синтетических смол.</a:t>
            </a:r>
          </a:p>
          <a:p>
            <a:pPr algn="ctr">
              <a:buFont typeface="Wingdings" pitchFamily="2" charset="2"/>
              <a:buChar char="q"/>
            </a:pPr>
            <a:endParaRPr lang="ru-RU" sz="2000" dirty="0" smtClean="0">
              <a:solidFill>
                <a:srgbClr val="002060"/>
              </a:solidFill>
              <a:latin typeface="Times New Roman" pitchFamily="18" charset="0"/>
              <a:cs typeface="Times New Roman" pitchFamily="18" charset="0"/>
            </a:endParaRPr>
          </a:p>
          <a:p>
            <a:pPr algn="ctr">
              <a:buFont typeface="Wingdings" pitchFamily="2" charset="2"/>
              <a:buChar char="q"/>
            </a:pPr>
            <a:endParaRPr lang="ru-RU" sz="2000" dirty="0" smtClean="0">
              <a:solidFill>
                <a:srgbClr val="002060"/>
              </a:solidFill>
              <a:latin typeface="Times New Roman" pitchFamily="18" charset="0"/>
              <a:cs typeface="Times New Roman" pitchFamily="18" charset="0"/>
            </a:endParaRPr>
          </a:p>
          <a:p>
            <a:pPr algn="ctr">
              <a:buFont typeface="Wingdings" pitchFamily="2" charset="2"/>
              <a:buChar char="q"/>
            </a:pPr>
            <a:endParaRPr lang="ru-RU" sz="2000" dirty="0" smtClean="0">
              <a:solidFill>
                <a:srgbClr val="002060"/>
              </a:solidFill>
              <a:latin typeface="Times New Roman" pitchFamily="18" charset="0"/>
              <a:cs typeface="Times New Roman" pitchFamily="18" charset="0"/>
            </a:endParaRPr>
          </a:p>
          <a:p>
            <a:endParaRPr lang="ru-RU" dirty="0"/>
          </a:p>
          <a:p>
            <a:pPr algn="ctr">
              <a:buFont typeface="Wingdings" pitchFamily="2" charset="2"/>
              <a:buChar char="q"/>
            </a:pPr>
            <a:endParaRPr lang="ru-RU" sz="2000" dirty="0" smtClean="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548680"/>
            <a:ext cx="8229600" cy="4525963"/>
          </a:xfrm>
        </p:spPr>
        <p:txBody>
          <a:bodyPr>
            <a:normAutofit/>
          </a:bodyPr>
          <a:lstStyle/>
          <a:p>
            <a:pPr algn="ctr">
              <a:buNone/>
            </a:pPr>
            <a:r>
              <a:rPr lang="ru-RU" sz="4000" b="1" i="1" dirty="0" smtClean="0">
                <a:solidFill>
                  <a:srgbClr val="002060"/>
                </a:solidFill>
                <a:latin typeface="Times New Roman" pitchFamily="18" charset="0"/>
                <a:cs typeface="Times New Roman" pitchFamily="18" charset="0"/>
              </a:rPr>
              <a:t>Кислотоупорная керамика</a:t>
            </a:r>
          </a:p>
        </p:txBody>
      </p:sp>
      <p:pic>
        <p:nvPicPr>
          <p:cNvPr id="4" name="Рисунок 3" descr="i (8).jpg"/>
          <p:cNvPicPr>
            <a:picLocks noChangeAspect="1"/>
          </p:cNvPicPr>
          <p:nvPr/>
        </p:nvPicPr>
        <p:blipFill>
          <a:blip r:embed="rId2" cstate="print"/>
          <a:stretch>
            <a:fillRect/>
          </a:stretch>
        </p:blipFill>
        <p:spPr>
          <a:xfrm>
            <a:off x="4788024" y="3933056"/>
            <a:ext cx="3672408" cy="2304256"/>
          </a:xfrm>
          <a:prstGeom prst="rect">
            <a:avLst/>
          </a:prstGeom>
          <a:ln>
            <a:noFill/>
          </a:ln>
          <a:effectLst>
            <a:outerShdw blurRad="292100" dist="139700" dir="2700000" algn="tl" rotWithShape="0">
              <a:srgbClr val="333333">
                <a:alpha val="65000"/>
              </a:srgbClr>
            </a:outerShdw>
          </a:effectLst>
        </p:spPr>
      </p:pic>
      <p:pic>
        <p:nvPicPr>
          <p:cNvPr id="5" name="Рисунок 4" descr="Аргелит-1170x391.jpg"/>
          <p:cNvPicPr>
            <a:picLocks noChangeAspect="1"/>
          </p:cNvPicPr>
          <p:nvPr/>
        </p:nvPicPr>
        <p:blipFill>
          <a:blip r:embed="rId3" cstate="print"/>
          <a:stretch>
            <a:fillRect/>
          </a:stretch>
        </p:blipFill>
        <p:spPr>
          <a:xfrm>
            <a:off x="4355976" y="1556792"/>
            <a:ext cx="4104456" cy="2016224"/>
          </a:xfrm>
          <a:prstGeom prst="rect">
            <a:avLst/>
          </a:prstGeom>
          <a:ln>
            <a:noFill/>
          </a:ln>
          <a:effectLst>
            <a:outerShdw blurRad="292100" dist="139700" dir="2700000" algn="tl" rotWithShape="0">
              <a:srgbClr val="333333">
                <a:alpha val="65000"/>
              </a:srgbClr>
            </a:outerShdw>
          </a:effectLst>
        </p:spPr>
      </p:pic>
      <p:pic>
        <p:nvPicPr>
          <p:cNvPr id="6" name="Рисунок 5" descr="i (12).jpg"/>
          <p:cNvPicPr>
            <a:picLocks noChangeAspect="1"/>
          </p:cNvPicPr>
          <p:nvPr/>
        </p:nvPicPr>
        <p:blipFill>
          <a:blip r:embed="rId4" cstate="print">
            <a:duotone>
              <a:prstClr val="black"/>
              <a:srgbClr val="D9C3A5">
                <a:tint val="50000"/>
                <a:satMod val="180000"/>
              </a:srgbClr>
            </a:duotone>
          </a:blip>
          <a:stretch>
            <a:fillRect/>
          </a:stretch>
        </p:blipFill>
        <p:spPr>
          <a:xfrm>
            <a:off x="539552" y="4293096"/>
            <a:ext cx="3816424" cy="1928624"/>
          </a:xfrm>
          <a:prstGeom prst="rect">
            <a:avLst/>
          </a:prstGeom>
          <a:ln>
            <a:noFill/>
          </a:ln>
          <a:effectLst>
            <a:outerShdw blurRad="292100" dist="139700" dir="2700000" algn="tl" rotWithShape="0">
              <a:srgbClr val="333333">
                <a:alpha val="65000"/>
              </a:srgbClr>
            </a:outerShdw>
          </a:effectLst>
        </p:spPr>
      </p:pic>
      <p:pic>
        <p:nvPicPr>
          <p:cNvPr id="7" name="Рисунок 6" descr="ukladka-plitki.jpg"/>
          <p:cNvPicPr>
            <a:picLocks noChangeAspect="1"/>
          </p:cNvPicPr>
          <p:nvPr/>
        </p:nvPicPr>
        <p:blipFill>
          <a:blip r:embed="rId5" cstate="print"/>
          <a:stretch>
            <a:fillRect/>
          </a:stretch>
        </p:blipFill>
        <p:spPr>
          <a:xfrm>
            <a:off x="539552" y="1556792"/>
            <a:ext cx="3419871" cy="234887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476672"/>
            <a:ext cx="8229600" cy="1152128"/>
          </a:xfrm>
        </p:spPr>
        <p:txBody>
          <a:bodyPr>
            <a:normAutofit/>
          </a:bodyPr>
          <a:lstStyle/>
          <a:p>
            <a:pPr algn="ctr">
              <a:buNone/>
            </a:pPr>
            <a:r>
              <a:rPr lang="ru-RU" sz="4000" b="1" i="1" dirty="0" smtClean="0">
                <a:solidFill>
                  <a:srgbClr val="002060"/>
                </a:solidFill>
                <a:latin typeface="Times New Roman" pitchFamily="18" charset="0"/>
                <a:cs typeface="Times New Roman" pitchFamily="18" charset="0"/>
              </a:rPr>
              <a:t>Жидкие резиновые смеси</a:t>
            </a:r>
            <a:endParaRPr lang="ru-RU" sz="4000" b="1" i="1" dirty="0"/>
          </a:p>
        </p:txBody>
      </p:sp>
      <p:pic>
        <p:nvPicPr>
          <p:cNvPr id="4" name="Рисунок 3" descr="i (9).jpg"/>
          <p:cNvPicPr>
            <a:picLocks noChangeAspect="1"/>
          </p:cNvPicPr>
          <p:nvPr/>
        </p:nvPicPr>
        <p:blipFill>
          <a:blip r:embed="rId2" cstate="print"/>
          <a:stretch>
            <a:fillRect/>
          </a:stretch>
        </p:blipFill>
        <p:spPr>
          <a:xfrm>
            <a:off x="2483768" y="4221088"/>
            <a:ext cx="4176464" cy="2160240"/>
          </a:xfrm>
          <a:prstGeom prst="rect">
            <a:avLst/>
          </a:prstGeom>
          <a:ln>
            <a:noFill/>
          </a:ln>
          <a:effectLst>
            <a:outerShdw blurRad="292100" dist="139700" dir="2700000" algn="tl" rotWithShape="0">
              <a:srgbClr val="333333">
                <a:alpha val="65000"/>
              </a:srgbClr>
            </a:outerShdw>
          </a:effectLst>
        </p:spPr>
      </p:pic>
      <p:pic>
        <p:nvPicPr>
          <p:cNvPr id="5" name="Рисунок 4" descr="9d93546c379265efc5d8cd020dbc0b01.jpg"/>
          <p:cNvPicPr>
            <a:picLocks noChangeAspect="1"/>
          </p:cNvPicPr>
          <p:nvPr/>
        </p:nvPicPr>
        <p:blipFill>
          <a:blip r:embed="rId3" cstate="print"/>
          <a:stretch>
            <a:fillRect/>
          </a:stretch>
        </p:blipFill>
        <p:spPr>
          <a:xfrm>
            <a:off x="5148064" y="1556792"/>
            <a:ext cx="3096344" cy="2365851"/>
          </a:xfrm>
          <a:prstGeom prst="rect">
            <a:avLst/>
          </a:prstGeom>
          <a:ln>
            <a:noFill/>
          </a:ln>
          <a:effectLst>
            <a:outerShdw blurRad="292100" dist="139700" dir="2700000" algn="tl" rotWithShape="0">
              <a:srgbClr val="333333">
                <a:alpha val="65000"/>
              </a:srgbClr>
            </a:outerShdw>
          </a:effectLst>
        </p:spPr>
      </p:pic>
      <p:pic>
        <p:nvPicPr>
          <p:cNvPr id="6" name="Рисунок 5" descr="i (13).jpg"/>
          <p:cNvPicPr>
            <a:picLocks noChangeAspect="1"/>
          </p:cNvPicPr>
          <p:nvPr/>
        </p:nvPicPr>
        <p:blipFill>
          <a:blip r:embed="rId4" cstate="print"/>
          <a:stretch>
            <a:fillRect/>
          </a:stretch>
        </p:blipFill>
        <p:spPr>
          <a:xfrm>
            <a:off x="971600" y="1556792"/>
            <a:ext cx="3168352" cy="23169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332657"/>
            <a:ext cx="8229600" cy="1728192"/>
          </a:xfrm>
        </p:spPr>
        <p:txBody>
          <a:bodyPr>
            <a:normAutofit/>
          </a:bodyPr>
          <a:lstStyle/>
          <a:p>
            <a:pPr algn="ctr">
              <a:buNone/>
            </a:pPr>
            <a:r>
              <a:rPr lang="ru-RU" sz="4000" b="1" i="1" dirty="0" smtClean="0">
                <a:solidFill>
                  <a:srgbClr val="002060"/>
                </a:solidFill>
                <a:latin typeface="Times New Roman" pitchFamily="18" charset="0"/>
                <a:cs typeface="Times New Roman" pitchFamily="18" charset="0"/>
              </a:rPr>
              <a:t>   Листовые и пленочные полимерные материалы</a:t>
            </a:r>
          </a:p>
          <a:p>
            <a:pPr algn="ctr">
              <a:buNone/>
            </a:pPr>
            <a:endParaRPr lang="ru-RU" sz="4000" b="1" i="1" dirty="0">
              <a:solidFill>
                <a:srgbClr val="002060"/>
              </a:solidFill>
            </a:endParaRPr>
          </a:p>
        </p:txBody>
      </p:sp>
      <p:pic>
        <p:nvPicPr>
          <p:cNvPr id="4" name="Рисунок 3" descr="plenochnye-polimernye-mater.jpg"/>
          <p:cNvPicPr>
            <a:picLocks noChangeAspect="1"/>
          </p:cNvPicPr>
          <p:nvPr/>
        </p:nvPicPr>
        <p:blipFill>
          <a:blip r:embed="rId2" cstate="print"/>
          <a:stretch>
            <a:fillRect/>
          </a:stretch>
        </p:blipFill>
        <p:spPr>
          <a:xfrm>
            <a:off x="4788024" y="2132856"/>
            <a:ext cx="3960440" cy="3240360"/>
          </a:xfrm>
          <a:prstGeom prst="rect">
            <a:avLst/>
          </a:prstGeom>
          <a:ln>
            <a:noFill/>
          </a:ln>
          <a:effectLst>
            <a:outerShdw blurRad="292100" dist="139700" dir="2700000" algn="tl" rotWithShape="0">
              <a:srgbClr val="333333">
                <a:alpha val="65000"/>
              </a:srgbClr>
            </a:outerShdw>
          </a:effectLst>
        </p:spPr>
      </p:pic>
      <p:pic>
        <p:nvPicPr>
          <p:cNvPr id="5" name="Рисунок 4" descr="94e13908d65b0be5929a6b7208c83133.jpg"/>
          <p:cNvPicPr>
            <a:picLocks noChangeAspect="1"/>
          </p:cNvPicPr>
          <p:nvPr/>
        </p:nvPicPr>
        <p:blipFill>
          <a:blip r:embed="rId3" cstate="print"/>
          <a:stretch>
            <a:fillRect/>
          </a:stretch>
        </p:blipFill>
        <p:spPr>
          <a:xfrm>
            <a:off x="395536" y="2204864"/>
            <a:ext cx="4176464" cy="316835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548680"/>
            <a:ext cx="8229600" cy="4525963"/>
          </a:xfrm>
        </p:spPr>
        <p:txBody>
          <a:bodyPr>
            <a:normAutofit/>
          </a:bodyPr>
          <a:lstStyle/>
          <a:p>
            <a:pPr algn="ctr">
              <a:buNone/>
            </a:pPr>
            <a:r>
              <a:rPr lang="ru-RU" sz="4000" b="1" i="1" dirty="0" smtClean="0">
                <a:solidFill>
                  <a:srgbClr val="002060"/>
                </a:solidFill>
                <a:latin typeface="Times New Roman" pitchFamily="18" charset="0"/>
                <a:cs typeface="Times New Roman" pitchFamily="18" charset="0"/>
              </a:rPr>
              <a:t>Лакокрасочных материалов</a:t>
            </a:r>
            <a:endParaRPr lang="ru-RU" sz="4000" b="1" i="1" dirty="0"/>
          </a:p>
        </p:txBody>
      </p:sp>
      <p:pic>
        <p:nvPicPr>
          <p:cNvPr id="4" name="Рисунок 3" descr="i (10).jpg"/>
          <p:cNvPicPr>
            <a:picLocks noChangeAspect="1"/>
          </p:cNvPicPr>
          <p:nvPr/>
        </p:nvPicPr>
        <p:blipFill>
          <a:blip r:embed="rId2" cstate="print"/>
          <a:stretch>
            <a:fillRect/>
          </a:stretch>
        </p:blipFill>
        <p:spPr>
          <a:xfrm>
            <a:off x="2195736" y="4293096"/>
            <a:ext cx="4491290" cy="2160240"/>
          </a:xfrm>
          <a:prstGeom prst="rect">
            <a:avLst/>
          </a:prstGeom>
          <a:ln>
            <a:noFill/>
          </a:ln>
          <a:effectLst>
            <a:outerShdw blurRad="292100" dist="139700" dir="2700000" algn="tl" rotWithShape="0">
              <a:srgbClr val="333333">
                <a:alpha val="65000"/>
              </a:srgbClr>
            </a:outerShdw>
          </a:effectLst>
        </p:spPr>
      </p:pic>
      <p:pic>
        <p:nvPicPr>
          <p:cNvPr id="5" name="Рисунок 4" descr="i (14).jpg"/>
          <p:cNvPicPr>
            <a:picLocks noChangeAspect="1"/>
          </p:cNvPicPr>
          <p:nvPr/>
        </p:nvPicPr>
        <p:blipFill>
          <a:blip r:embed="rId3" cstate="print"/>
          <a:stretch>
            <a:fillRect/>
          </a:stretch>
        </p:blipFill>
        <p:spPr>
          <a:xfrm>
            <a:off x="4932040" y="1700808"/>
            <a:ext cx="3456384" cy="2232248"/>
          </a:xfrm>
          <a:prstGeom prst="rect">
            <a:avLst/>
          </a:prstGeom>
          <a:ln>
            <a:noFill/>
          </a:ln>
          <a:effectLst>
            <a:outerShdw blurRad="292100" dist="139700" dir="2700000" algn="tl" rotWithShape="0">
              <a:srgbClr val="333333">
                <a:alpha val="65000"/>
              </a:srgbClr>
            </a:outerShdw>
          </a:effectLst>
        </p:spPr>
      </p:pic>
      <p:pic>
        <p:nvPicPr>
          <p:cNvPr id="6" name="Рисунок 5" descr="i (15).jpg"/>
          <p:cNvPicPr>
            <a:picLocks noChangeAspect="1"/>
          </p:cNvPicPr>
          <p:nvPr/>
        </p:nvPicPr>
        <p:blipFill>
          <a:blip r:embed="rId4" cstate="print"/>
          <a:stretch>
            <a:fillRect/>
          </a:stretch>
        </p:blipFill>
        <p:spPr>
          <a:xfrm>
            <a:off x="827584" y="1772816"/>
            <a:ext cx="3456384" cy="208823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20688"/>
            <a:ext cx="8229600" cy="4525963"/>
          </a:xfrm>
        </p:spPr>
        <p:txBody>
          <a:bodyPr/>
          <a:lstStyle/>
          <a:p>
            <a:pPr algn="ctr">
              <a:buNone/>
            </a:pPr>
            <a:r>
              <a:rPr lang="ru-RU" sz="4000" b="1" i="1" dirty="0" smtClean="0">
                <a:solidFill>
                  <a:srgbClr val="002060"/>
                </a:solidFill>
                <a:latin typeface="Times New Roman" pitchFamily="18" charset="0"/>
                <a:cs typeface="Times New Roman" pitchFamily="18" charset="0"/>
              </a:rPr>
              <a:t>Синтетический смол</a:t>
            </a:r>
          </a:p>
          <a:p>
            <a:endParaRPr lang="ru-RU" dirty="0"/>
          </a:p>
        </p:txBody>
      </p:sp>
      <p:pic>
        <p:nvPicPr>
          <p:cNvPr id="4" name="Рисунок 3" descr="i (11).jpg"/>
          <p:cNvPicPr>
            <a:picLocks noChangeAspect="1"/>
          </p:cNvPicPr>
          <p:nvPr/>
        </p:nvPicPr>
        <p:blipFill>
          <a:blip r:embed="rId2" cstate="print"/>
          <a:stretch>
            <a:fillRect/>
          </a:stretch>
        </p:blipFill>
        <p:spPr>
          <a:xfrm>
            <a:off x="1187624" y="1916832"/>
            <a:ext cx="6567130" cy="4104456"/>
          </a:xfrm>
          <a:prstGeom prst="rect">
            <a:avLst/>
          </a:prstGeom>
          <a:ln>
            <a:noFill/>
          </a:ln>
          <a:effectLst>
            <a:outerShdw blurRad="190500" algn="tl" rotWithShape="0">
              <a:srgbClr val="000000">
                <a:alpha val="70000"/>
              </a:srgbClr>
            </a:outerShdw>
          </a:effectLst>
        </p:spPr>
      </p:pic>
    </p:spTree>
  </p:cSld>
  <p:clrMapOvr>
    <a:masterClrMapping/>
  </p:clrMapOvr>
  <p:transition>
    <p:wheel spokes="3"/>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92696"/>
            <a:ext cx="8229600" cy="4525963"/>
          </a:xfrm>
        </p:spPr>
        <p:txBody>
          <a:bodyPr>
            <a:normAutofit/>
          </a:bodyPr>
          <a:lstStyle/>
          <a:p>
            <a:pPr algn="ctr">
              <a:buNone/>
            </a:pPr>
            <a:r>
              <a:rPr lang="ru-RU" dirty="0" smtClean="0">
                <a:solidFill>
                  <a:srgbClr val="002060"/>
                </a:solidFill>
                <a:latin typeface="Times New Roman" pitchFamily="18" charset="0"/>
                <a:cs typeface="Times New Roman" pitchFamily="18" charset="0"/>
              </a:rPr>
              <a:t>Если указанные средства не могут обеспечить защиту, необходимо прекратить доступ воды к поверхности бетона, т.е. применить поверхностную защиту. Эффективность различных мероприятий по повышению долговечности бетона при воздействии на него агрессивной среды проверяется опытным путем.</a:t>
            </a:r>
          </a:p>
          <a:p>
            <a:endParaRPr lang="ru-RU" dirty="0"/>
          </a:p>
        </p:txBody>
      </p:sp>
    </p:spTree>
  </p:cSld>
  <p:clrMapOvr>
    <a:masterClrMapping/>
  </p:clrMapOvr>
  <p:transition>
    <p:strips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143000"/>
          </a:xfrm>
        </p:spPr>
        <p:txBody>
          <a:bodyPr/>
          <a:lstStyle/>
          <a:p>
            <a:r>
              <a:rPr lang="ru-RU" b="1" dirty="0" smtClean="0">
                <a:solidFill>
                  <a:srgbClr val="002060"/>
                </a:solidFill>
                <a:latin typeface="Times New Roman" pitchFamily="18" charset="0"/>
                <a:cs typeface="Times New Roman" pitchFamily="18" charset="0"/>
              </a:rPr>
              <a:t>Заключение</a:t>
            </a:r>
            <a:endParaRPr lang="ru-RU"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467544" y="1484784"/>
            <a:ext cx="8229600" cy="4525963"/>
          </a:xfrm>
        </p:spPr>
        <p:txBody>
          <a:bodyPr/>
          <a:lstStyle/>
          <a:p>
            <a:pPr algn="ctr">
              <a:buNone/>
            </a:pPr>
            <a:r>
              <a:rPr lang="ru-RU" dirty="0" smtClean="0">
                <a:solidFill>
                  <a:srgbClr val="002060"/>
                </a:solidFill>
                <a:latin typeface="Times New Roman" pitchFamily="18" charset="0"/>
                <a:cs typeface="Times New Roman" pitchFamily="18" charset="0"/>
              </a:rPr>
              <a:t>Повышение качества и долговечности сооружений является одной из важнейших задач строительства. Решение этой проблемы требует знания сущности процессов, протекающих при эксплуатации строительных конструкций, в первую очередь процессов коррозии.</a:t>
            </a:r>
            <a:endParaRPr lang="ru-RU" dirty="0">
              <a:solidFill>
                <a:srgbClr val="002060"/>
              </a:solidFill>
              <a:latin typeface="Times New Roman" pitchFamily="18" charset="0"/>
              <a:cs typeface="Times New Roman" pitchFamily="18" charset="0"/>
            </a:endParaRPr>
          </a:p>
        </p:txBody>
      </p:sp>
    </p:spTree>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3568" y="2060848"/>
            <a:ext cx="8229600" cy="2188840"/>
          </a:xfrm>
        </p:spPr>
        <p:txBody>
          <a:bodyPr>
            <a:normAutofit/>
          </a:bodyPr>
          <a:lstStyle/>
          <a:p>
            <a:pPr algn="ctr">
              <a:buNone/>
            </a:pPr>
            <a:r>
              <a:rPr lang="ru-RU" sz="6000" dirty="0" smtClean="0">
                <a:solidFill>
                  <a:srgbClr val="002060"/>
                </a:solidFill>
                <a:latin typeface="Times New Roman" pitchFamily="18" charset="0"/>
                <a:cs typeface="Times New Roman" pitchFamily="18" charset="0"/>
              </a:rPr>
              <a:t>Спасибо за внимание!</a:t>
            </a:r>
            <a:endParaRPr lang="ru-RU" sz="6000" dirty="0">
              <a:solidFill>
                <a:srgbClr val="002060"/>
              </a:solidFill>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712</Words>
  <Application>Microsoft Office PowerPoint</Application>
  <PresentationFormat>Экран (4:3)</PresentationFormat>
  <Paragraphs>46</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Times New Roman</vt:lpstr>
      <vt:lpstr>Wingdings</vt:lpstr>
      <vt:lpstr>Тема Office</vt:lpstr>
      <vt:lpstr>Коррозия бетона и способы защиты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Коррозия I вида</vt:lpstr>
      <vt:lpstr>Презентация PowerPoint</vt:lpstr>
      <vt:lpstr>Коррозия II вида </vt:lpstr>
      <vt:lpstr>Презентация PowerPoint</vt:lpstr>
      <vt:lpstr>Коррозия III вида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Заключение</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Коррозия бетона и способы защиты</dc:title>
  <dc:creator>Жека</dc:creator>
  <cp:lastModifiedBy>Елена</cp:lastModifiedBy>
  <cp:revision>4</cp:revision>
  <dcterms:created xsi:type="dcterms:W3CDTF">2017-03-07T09:34:27Z</dcterms:created>
  <dcterms:modified xsi:type="dcterms:W3CDTF">2019-10-11T03:07:15Z</dcterms:modified>
</cp:coreProperties>
</file>